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Lst>
  <p:sldSz cx="18288000" cy="10287000"/>
  <p:notesSz cx="6858000" cy="9144000"/>
  <p:embeddedFontLst>
    <p:embeddedFont>
      <p:font typeface="Blinker" panose="020B0604020202020204" charset="0"/>
      <p:regular r:id="rId14"/>
    </p:embeddedFont>
    <p:embeddedFont>
      <p:font typeface="Calibri" panose="020F0502020204030204" pitchFamily="34" charset="0"/>
      <p:regular r:id="rId15"/>
      <p:bold r:id="rId16"/>
      <p:italic r:id="rId17"/>
      <p:boldItalic r:id="rId18"/>
    </p:embeddedFont>
    <p:embeddedFont>
      <p:font typeface="Garet" panose="020B0604020202020204" charset="0"/>
      <p:regular r:id="rId19"/>
    </p:embeddedFont>
    <p:embeddedFont>
      <p:font typeface="Garet Bold" panose="020B0604020202020204" charset="0"/>
      <p:regular r:id="rId20"/>
    </p:embeddedFont>
    <p:embeddedFont>
      <p:font typeface="Glacial Indifference" panose="020B0604020202020204" charset="0"/>
      <p:regular r:id="rId21"/>
    </p:embeddedFont>
    <p:embeddedFont>
      <p:font typeface="Glacial Indifference Bold" panose="020B0604020202020204" charset="0"/>
      <p:regular r:id="rId22"/>
    </p:embeddedFont>
    <p:embeddedFont>
      <p:font typeface="League Spartan" panose="020B0604020202020204" charset="0"/>
      <p:regular r:id="rId23"/>
    </p:embeddedFont>
    <p:embeddedFont>
      <p:font typeface="Mont Bold" panose="020B0604020202020204" charset="0"/>
      <p:regular r:id="rId24"/>
    </p:embeddedFont>
    <p:embeddedFont>
      <p:font typeface="Poppins" panose="000005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15.jpg"/></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4.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8.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Server 709</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
        <p:nvSpPr>
          <p:cNvPr id="5" name="TextBox 4">
            <a:extLst>
              <a:ext uri="{FF2B5EF4-FFF2-40B4-BE49-F238E27FC236}">
                <a16:creationId xmlns:a16="http://schemas.microsoft.com/office/drawing/2014/main" id="{DBED0B42-E31C-092B-FAE8-E0787E82D76B}"/>
              </a:ext>
            </a:extLst>
          </p:cNvPr>
          <p:cNvSpPr txBox="1"/>
          <p:nvPr/>
        </p:nvSpPr>
        <p:spPr>
          <a:xfrm>
            <a:off x="2819400" y="6972300"/>
            <a:ext cx="3276600" cy="369332"/>
          </a:xfrm>
          <a:prstGeom prst="rect">
            <a:avLst/>
          </a:prstGeom>
          <a:noFill/>
        </p:spPr>
        <p:txBody>
          <a:bodyPr wrap="square" rtlCol="0">
            <a:spAutoFit/>
          </a:bodyPr>
          <a:lstStyle/>
          <a:p>
            <a:r>
              <a:rPr lang="en-US" dirty="0"/>
              <a:t>Group -24</a:t>
            </a:r>
            <a:endParaRPr lang="en-IN" dirty="0"/>
          </a:p>
        </p:txBody>
      </p:sp>
      <p:sp>
        <p:nvSpPr>
          <p:cNvPr id="6" name="TextBox 5">
            <a:extLst>
              <a:ext uri="{FF2B5EF4-FFF2-40B4-BE49-F238E27FC236}">
                <a16:creationId xmlns:a16="http://schemas.microsoft.com/office/drawing/2014/main" id="{6AC59880-AEC2-2A41-2731-BF34AED83487}"/>
              </a:ext>
            </a:extLst>
          </p:cNvPr>
          <p:cNvSpPr txBox="1"/>
          <p:nvPr/>
        </p:nvSpPr>
        <p:spPr>
          <a:xfrm>
            <a:off x="4457700" y="6297029"/>
            <a:ext cx="3276600" cy="435504"/>
          </a:xfrm>
          <a:prstGeom prst="rect">
            <a:avLst/>
          </a:prstGeom>
          <a:noFill/>
        </p:spPr>
        <p:txBody>
          <a:bodyPr wrap="square" rtlCol="0">
            <a:spAutoFit/>
          </a:bodyPr>
          <a:lstStyle/>
          <a:p>
            <a:r>
              <a:rPr lang="en-US" sz="2230" dirty="0">
                <a:solidFill>
                  <a:schemeClr val="bg1"/>
                </a:solidFill>
                <a:latin typeface="Glacial Indifference Bold" panose="020B0604020202020204" charset="0"/>
              </a:rPr>
              <a:t>Group -24</a:t>
            </a:r>
            <a:endParaRPr lang="en-IN" sz="2230" dirty="0">
              <a:solidFill>
                <a:schemeClr val="bg1"/>
              </a:solidFill>
              <a:latin typeface="Glacial Indifference Bold"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r>
              <a:rPr lang="en-US" dirty="0"/>
              <a:t>FF</a:t>
            </a:r>
          </a:p>
        </p:txBody>
      </p:sp>
      <p:sp>
        <p:nvSpPr>
          <p:cNvPr id="3" name="Freeform 3"/>
          <p:cNvSpPr/>
          <p:nvPr/>
        </p:nvSpPr>
        <p:spPr>
          <a:xfrm>
            <a:off x="14018084"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1075936"/>
          </a:xfrm>
          <a:prstGeom prst="rect">
            <a:avLst/>
          </a:prstGeom>
        </p:spPr>
        <p:txBody>
          <a:bodyPr lIns="0" tIns="0" rIns="0" bIns="0" rtlCol="0" anchor="t">
            <a:spAutoFit/>
          </a:bodyPr>
          <a:lstStyle/>
          <a:p>
            <a:pPr marL="0" lvl="0" indent="0" algn="ctr">
              <a:lnSpc>
                <a:spcPts val="7967"/>
              </a:lnSpc>
              <a:spcBef>
                <a:spcPct val="0"/>
              </a:spcBef>
            </a:pPr>
            <a:r>
              <a:rPr lang="en-US" sz="7967" u="none" strike="noStrike" dirty="0">
                <a:solidFill>
                  <a:srgbClr val="F5F5F3"/>
                </a:solidFill>
                <a:latin typeface="League Spartan"/>
              </a:rPr>
              <a:t>CALOHERO</a:t>
            </a:r>
          </a:p>
        </p:txBody>
      </p:sp>
      <p:sp>
        <p:nvSpPr>
          <p:cNvPr id="6" name="TextBox 6"/>
          <p:cNvSpPr txBox="1"/>
          <p:nvPr/>
        </p:nvSpPr>
        <p:spPr>
          <a:xfrm>
            <a:off x="748551" y="3900381"/>
            <a:ext cx="7851171" cy="4596258"/>
          </a:xfrm>
          <a:prstGeom prst="rect">
            <a:avLst/>
          </a:prstGeom>
        </p:spPr>
        <p:txBody>
          <a:bodyPr wrap="square" lIns="0" tIns="0" rIns="0" bIns="0" rtlCol="0" anchor="t">
            <a:spAutoFit/>
          </a:bodyPr>
          <a:lstStyle/>
          <a:p>
            <a:pPr marL="0" lvl="0" indent="0" algn="l">
              <a:lnSpc>
                <a:spcPts val="2954"/>
              </a:lnSpc>
              <a:spcBef>
                <a:spcPct val="0"/>
              </a:spcBef>
            </a:pPr>
            <a:r>
              <a:rPr lang="en-US" sz="4000" u="none" strike="noStrike" dirty="0">
                <a:solidFill>
                  <a:srgbClr val="F5F5F3"/>
                </a:solidFill>
                <a:latin typeface="Mont Bold"/>
              </a:rPr>
              <a:t>CALORIE TRACKER.  </a:t>
            </a:r>
            <a:r>
              <a:rPr lang="en-US" sz="4000" dirty="0">
                <a:solidFill>
                  <a:srgbClr val="F5F5F3"/>
                </a:solidFill>
                <a:latin typeface="Mont Bold"/>
              </a:rPr>
              <a:t>PS-04</a:t>
            </a:r>
            <a:endParaRPr lang="en-US" sz="4000" u="none" strike="noStrike" dirty="0">
              <a:solidFill>
                <a:srgbClr val="F5F5F3"/>
              </a:solidFill>
              <a:latin typeface="Mont Bold"/>
            </a:endParaRPr>
          </a:p>
          <a:p>
            <a:pPr marL="0" lvl="0" indent="0" algn="l">
              <a:lnSpc>
                <a:spcPts val="2954"/>
              </a:lnSpc>
              <a:spcBef>
                <a:spcPct val="0"/>
              </a:spcBef>
            </a:pPr>
            <a:endParaRPr lang="en-US" sz="1969" u="none" strike="noStrike" dirty="0">
              <a:solidFill>
                <a:srgbClr val="F5F5F3"/>
              </a:solidFill>
              <a:latin typeface="Mont Bold"/>
            </a:endParaRPr>
          </a:p>
          <a:p>
            <a:pPr marL="0" lvl="0" indent="0" algn="l">
              <a:lnSpc>
                <a:spcPts val="2954"/>
              </a:lnSpc>
              <a:spcBef>
                <a:spcPct val="0"/>
              </a:spcBef>
            </a:pPr>
            <a:r>
              <a:rPr lang="en-US" sz="1969" u="none" strike="noStrike" dirty="0">
                <a:solidFill>
                  <a:srgbClr val="F5F5F3"/>
                </a:solidFill>
                <a:latin typeface="Mont Bold"/>
              </a:rPr>
              <a:t>Develop a cutting-edge web application to address the pressing need for effective calorie monitoring  intake and diet personalized recommendations. A robust calorie tracking system to simplify daily intake monitoring, the capability to generate customized diet plans tailored to individual goals and preferences, and the ability to conduct comprehensive nutritional analysis for users, empowering them with insights to make informed dietary choices</a:t>
            </a:r>
          </a:p>
          <a:p>
            <a:pPr marL="0" lvl="0" indent="0" algn="l">
              <a:lnSpc>
                <a:spcPts val="2954"/>
              </a:lnSpc>
              <a:spcBef>
                <a:spcPct val="0"/>
              </a:spcBef>
            </a:pPr>
            <a:endParaRPr lang="en-US" sz="1969" dirty="0">
              <a:solidFill>
                <a:srgbClr val="F5F5F3"/>
              </a:solidFill>
              <a:latin typeface="Mont Bold"/>
            </a:endParaRPr>
          </a:p>
          <a:p>
            <a:pPr marL="0" lvl="0" indent="0" algn="l">
              <a:lnSpc>
                <a:spcPts val="2954"/>
              </a:lnSpc>
              <a:spcBef>
                <a:spcPct val="0"/>
              </a:spcBef>
            </a:pP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pic>
        <p:nvPicPr>
          <p:cNvPr id="14" name="Picture 13">
            <a:extLst>
              <a:ext uri="{FF2B5EF4-FFF2-40B4-BE49-F238E27FC236}">
                <a16:creationId xmlns:a16="http://schemas.microsoft.com/office/drawing/2014/main" id="{86EC9521-D9A2-EA8D-8724-D92FDBA434FB}"/>
              </a:ext>
            </a:extLst>
          </p:cNvPr>
          <p:cNvPicPr>
            <a:picLocks noChangeAspect="1"/>
          </p:cNvPicPr>
          <p:nvPr/>
        </p:nvPicPr>
        <p:blipFill rotWithShape="1">
          <a:blip r:embed="rId9">
            <a:extLst>
              <a:ext uri="{28A0092B-C50C-407E-A947-70E740481C1C}">
                <a14:useLocalDpi xmlns:a14="http://schemas.microsoft.com/office/drawing/2010/main" val="0"/>
              </a:ext>
            </a:extLst>
          </a:blip>
          <a:srcRect b="19537"/>
          <a:stretch/>
        </p:blipFill>
        <p:spPr>
          <a:xfrm>
            <a:off x="11222824" y="514350"/>
            <a:ext cx="5772150" cy="4629150"/>
          </a:xfrm>
          <a:prstGeom prst="rect">
            <a:avLst/>
          </a:prstGeom>
        </p:spPr>
      </p:pic>
      <p:pic>
        <p:nvPicPr>
          <p:cNvPr id="16" name="Picture 15">
            <a:extLst>
              <a:ext uri="{FF2B5EF4-FFF2-40B4-BE49-F238E27FC236}">
                <a16:creationId xmlns:a16="http://schemas.microsoft.com/office/drawing/2014/main" id="{BAE962FA-1587-274A-29D1-EDC376A669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18074" y="4295636"/>
            <a:ext cx="5676900" cy="48121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400035" y="1371847"/>
            <a:ext cx="7751733" cy="8237527"/>
            <a:chOff x="-167001" y="190500"/>
            <a:chExt cx="10335643" cy="10983372"/>
          </a:xfrm>
        </p:grpSpPr>
        <p:sp>
          <p:nvSpPr>
            <p:cNvPr id="11" name="TextBox 11"/>
            <p:cNvSpPr txBox="1"/>
            <p:nvPr/>
          </p:nvSpPr>
          <p:spPr>
            <a:xfrm>
              <a:off x="-167001" y="2272971"/>
              <a:ext cx="10335643" cy="8900901"/>
            </a:xfrm>
            <a:prstGeom prst="rect">
              <a:avLst/>
            </a:prstGeom>
          </p:spPr>
          <p:txBody>
            <a:bodyPr wrap="square" lIns="0" tIns="0" rIns="0" bIns="0" rtlCol="0" anchor="t">
              <a:spAutoFit/>
            </a:bodyPr>
            <a:lstStyle/>
            <a:p>
              <a:pPr marL="342900" indent="-342900">
                <a:lnSpc>
                  <a:spcPct val="107000"/>
                </a:lnSpc>
                <a:spcAft>
                  <a:spcPts val="800"/>
                </a:spcAft>
                <a:buFont typeface="Arial" panose="020B0604020202020204" pitchFamily="34" charset="0"/>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Ever found yourself wondering how to keep track of all those sneaky calories? We've got you covered with an awesome new idea for a calorie tracking website, an interactive and user friendly website CALOHERO. </a:t>
              </a:r>
            </a:p>
            <a:p>
              <a:pPr marL="342900" indent="-342900">
                <a:lnSpc>
                  <a:spcPct val="107000"/>
                </a:lnSpc>
                <a:spcAft>
                  <a:spcPts val="800"/>
                </a:spcAft>
                <a:buFont typeface="Arial" panose="020B0604020202020204" pitchFamily="34" charset="0"/>
                <a:buChar char="•"/>
              </a:pPr>
              <a:r>
                <a:rPr lang="en-US" sz="2400" u="none" strike="noStrike" dirty="0">
                  <a:solidFill>
                    <a:srgbClr val="F5F5F3"/>
                  </a:solidFill>
                  <a:latin typeface="Glacial Indifference Bold"/>
                </a:rPr>
                <a:t>Our search engine which has more than 3000 recipes.</a:t>
              </a:r>
            </a:p>
            <a:p>
              <a:pPr marL="342900" indent="-342900">
                <a:lnSpc>
                  <a:spcPct val="107000"/>
                </a:lnSpc>
                <a:spcAft>
                  <a:spcPts val="800"/>
                </a:spcAft>
                <a:buFont typeface="Arial" panose="020B0604020202020204" pitchFamily="34" charset="0"/>
                <a:buChar char="•"/>
              </a:pPr>
              <a:r>
                <a:rPr lang="en-US" sz="2400" u="none" strike="noStrike" dirty="0">
                  <a:solidFill>
                    <a:srgbClr val="F5F5F3"/>
                  </a:solidFill>
                  <a:latin typeface="Glacial Indifference Bold"/>
                </a:rPr>
                <a:t> One can filter their regional food preferences so that easing into a new diet will be easier for them.</a:t>
              </a:r>
            </a:p>
            <a:p>
              <a:pPr marL="342900" indent="-342900">
                <a:lnSpc>
                  <a:spcPct val="107000"/>
                </a:lnSpc>
                <a:spcAft>
                  <a:spcPts val="800"/>
                </a:spcAft>
                <a:buFont typeface="Arial" panose="020B0604020202020204" pitchFamily="34" charset="0"/>
                <a:buChar char="•"/>
              </a:pPr>
              <a:r>
                <a:rPr lang="en-US" sz="2400" u="none" strike="noStrike" dirty="0">
                  <a:solidFill>
                    <a:srgbClr val="F5F5F3"/>
                  </a:solidFill>
                  <a:latin typeface="Glacial Indifference Bold"/>
                </a:rPr>
                <a:t> Since the website is very user based we are taking into account the various needs of the user by providing them with customizable health diets to align with their personal health plans.</a:t>
              </a:r>
            </a:p>
            <a:p>
              <a:pPr marL="342900" indent="-342900">
                <a:lnSpc>
                  <a:spcPct val="107000"/>
                </a:lnSpc>
                <a:spcAft>
                  <a:spcPts val="800"/>
                </a:spcAft>
                <a:buFont typeface="Arial" panose="020B0604020202020204" pitchFamily="34" charset="0"/>
                <a:buChar char="•"/>
              </a:pPr>
              <a:r>
                <a:rPr lang="en-US" sz="2400" u="none" strike="noStrike" dirty="0">
                  <a:solidFill>
                    <a:srgbClr val="F5F5F3"/>
                  </a:solidFill>
                  <a:latin typeface="Glacial Indifference Bold"/>
                </a:rPr>
                <a:t> Users can upload their health check up routines in premium option, which will be analyzed by certified dieticians to give them diet plans</a:t>
              </a:r>
            </a:p>
            <a:p>
              <a:pPr>
                <a:lnSpc>
                  <a:spcPct val="107000"/>
                </a:lnSpc>
                <a:spcAft>
                  <a:spcPts val="800"/>
                </a:spcAft>
              </a:pPr>
              <a:endParaRPr lang="en-IN" sz="2230" kern="100" dirty="0">
                <a:effectLst/>
                <a:latin typeface="Glacial Indifference Bold" panose="020B0604020202020204" charset="0"/>
                <a:ea typeface="Calibri" panose="020F0502020204030204" pitchFamily="34" charset="0"/>
                <a:cs typeface="Times New Roman" panose="02020603050405020304" pitchFamily="18" charset="0"/>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pic>
        <p:nvPicPr>
          <p:cNvPr id="16" name="Picture 15">
            <a:extLst>
              <a:ext uri="{FF2B5EF4-FFF2-40B4-BE49-F238E27FC236}">
                <a16:creationId xmlns:a16="http://schemas.microsoft.com/office/drawing/2014/main" id="{DCC253D0-8CD9-0DAC-C2F3-99F6EE08D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0601" y="1933731"/>
            <a:ext cx="5867400" cy="6440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2482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640019" y="4392384"/>
            <a:ext cx="10467798" cy="4694105"/>
            <a:chOff x="0" y="-1777261"/>
            <a:chExt cx="12157861" cy="4564166"/>
          </a:xfrm>
        </p:grpSpPr>
        <p:sp>
          <p:nvSpPr>
            <p:cNvPr id="7" name="TextBox 7"/>
            <p:cNvSpPr txBox="1"/>
            <p:nvPr/>
          </p:nvSpPr>
          <p:spPr>
            <a:xfrm>
              <a:off x="0" y="-66675"/>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8" name="TextBox 8"/>
            <p:cNvSpPr txBox="1"/>
            <p:nvPr/>
          </p:nvSpPr>
          <p:spPr>
            <a:xfrm>
              <a:off x="126056" y="-1777261"/>
              <a:ext cx="12031805" cy="4564166"/>
            </a:xfrm>
            <a:prstGeom prst="rect">
              <a:avLst/>
            </a:prstGeom>
          </p:spPr>
          <p:txBody>
            <a:bodyPr wrap="square" lIns="0" tIns="0" rIns="0" bIns="0" rtlCol="0" anchor="t">
              <a:spAutoFit/>
            </a:bodyPr>
            <a:lstStyle/>
            <a:p>
              <a:pPr>
                <a:lnSpc>
                  <a:spcPct val="107000"/>
                </a:lnSpc>
                <a:spcAft>
                  <a:spcPts val="800"/>
                </a:spcAft>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Key elements of the site:</a:t>
              </a:r>
            </a:p>
            <a:p>
              <a:pPr marL="342900" lvl="0" indent="-342900">
                <a:lnSpc>
                  <a:spcPct val="107000"/>
                </a:lnSpc>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Calory Tracker</a:t>
              </a:r>
            </a:p>
            <a:p>
              <a:pPr marL="342900" lvl="0" indent="-342900">
                <a:lnSpc>
                  <a:spcPct val="107000"/>
                </a:lnSpc>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Diet Tracker</a:t>
              </a:r>
            </a:p>
            <a:p>
              <a:pPr marL="342900" lvl="0" indent="-342900">
                <a:lnSpc>
                  <a:spcPct val="107000"/>
                </a:lnSpc>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Diet suggestions</a:t>
              </a:r>
            </a:p>
            <a:p>
              <a:pPr marL="342900" lvl="0" indent="-342900">
                <a:lnSpc>
                  <a:spcPct val="107000"/>
                </a:lnSpc>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Exercise suggestions</a:t>
              </a:r>
            </a:p>
            <a:p>
              <a:pPr marL="342900" lvl="0" indent="-342900">
                <a:lnSpc>
                  <a:spcPct val="107000"/>
                </a:lnSpc>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Intermittent </a:t>
              </a:r>
              <a:r>
                <a:rPr lang="en-IN" sz="2230" kern="100" dirty="0">
                  <a:solidFill>
                    <a:schemeClr val="bg1"/>
                  </a:solidFill>
                  <a:latin typeface="Glacial Indifference Bold" panose="020B0604020202020204" charset="0"/>
                  <a:ea typeface="Calibri" panose="020F0502020204030204" pitchFamily="34" charset="0"/>
                  <a:cs typeface="Times New Roman" panose="02020603050405020304" pitchFamily="18" charset="0"/>
                </a:rPr>
                <a:t>fasting options</a:t>
              </a:r>
              <a:endPar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Health facts</a:t>
              </a:r>
            </a:p>
            <a:p>
              <a:pPr>
                <a:lnSpc>
                  <a:spcPct val="107000"/>
                </a:lnSpc>
                <a:spcAft>
                  <a:spcPts val="800"/>
                </a:spcAft>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Special functionality</a:t>
              </a:r>
            </a:p>
            <a:p>
              <a:pPr marL="342900" lvl="0" indent="-342900">
                <a:lnSpc>
                  <a:spcPct val="107000"/>
                </a:lnSpc>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Pop-up notifications – to keep pushing you towards your goal.</a:t>
              </a:r>
            </a:p>
            <a:p>
              <a:pPr marL="342900" lvl="0" indent="-342900">
                <a:lnSpc>
                  <a:spcPct val="107000"/>
                </a:lnSpc>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User-friendly interface.</a:t>
              </a:r>
            </a:p>
            <a:p>
              <a:pPr marL="342900" lvl="0" indent="-342900">
                <a:lnSpc>
                  <a:spcPct val="107000"/>
                </a:lnSpc>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It can be turned more real time in future by fusion with smart </a:t>
              </a:r>
              <a:r>
                <a:rPr lang="en-IN" sz="2230" kern="100" dirty="0">
                  <a:effectLst/>
                  <a:latin typeface="Glacial Indifference Bold" panose="020B0604020202020204" charset="0"/>
                  <a:ea typeface="Calibri" panose="020F0502020204030204" pitchFamily="34" charset="0"/>
                  <a:cs typeface="Times New Roman" panose="02020603050405020304" pitchFamily="18" charset="0"/>
                </a:rPr>
                <a:t>watches.</a:t>
              </a:r>
            </a:p>
            <a:p>
              <a:pPr marL="342900" lvl="0" indent="-342900">
                <a:lnSpc>
                  <a:spcPct val="107000"/>
                </a:lnSpc>
                <a:spcAft>
                  <a:spcPts val="800"/>
                </a:spcAft>
                <a:buFont typeface="Symbol" panose="05050102010706020507" pitchFamily="18" charset="2"/>
                <a:buChar char=""/>
              </a:pPr>
              <a:r>
                <a:rPr lang="en-IN" sz="2230" kern="100" dirty="0">
                  <a:solidFill>
                    <a:schemeClr val="bg1"/>
                  </a:solidFill>
                  <a:effectLst/>
                  <a:latin typeface="Glacial Indifference Bold" panose="020B0604020202020204" charset="0"/>
                  <a:ea typeface="Calibri" panose="020F0502020204030204" pitchFamily="34" charset="0"/>
                  <a:cs typeface="Times New Roman" panose="02020603050405020304" pitchFamily="18" charset="0"/>
                </a:rPr>
                <a:t>Upgradation to premium version.</a:t>
              </a: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7"/>
            <a:stretch>
              <a:fillRect/>
            </a:stretch>
          </a:blipFill>
        </p:spPr>
        <p:txBody>
          <a:bodyPr/>
          <a:lstStyle/>
          <a:p>
            <a:endParaRPr lang="en-US"/>
          </a:p>
        </p:txBody>
      </p:sp>
      <p:pic>
        <p:nvPicPr>
          <p:cNvPr id="1028" name="Picture 4" descr="MyNetDiary - Free Calorie Counter and Diet Assistant">
            <a:extLst>
              <a:ext uri="{FF2B5EF4-FFF2-40B4-BE49-F238E27FC236}">
                <a16:creationId xmlns:a16="http://schemas.microsoft.com/office/drawing/2014/main" id="{A93AE18A-061D-112A-B2E5-5A5F15DD89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07817" y="785322"/>
            <a:ext cx="6686071" cy="8716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314690" y="1654385"/>
            <a:ext cx="8582423" cy="6812605"/>
            <a:chOff x="-232025" y="-926800"/>
            <a:chExt cx="11443231" cy="7272227"/>
          </a:xfrm>
        </p:grpSpPr>
        <p:sp>
          <p:nvSpPr>
            <p:cNvPr id="4" name="TextBox 4"/>
            <p:cNvSpPr txBox="1"/>
            <p:nvPr/>
          </p:nvSpPr>
          <p:spPr>
            <a:xfrm>
              <a:off x="0" y="-926800"/>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0" y="2218318"/>
              <a:ext cx="11211206" cy="594180"/>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a:t>
              </a:r>
            </a:p>
          </p:txBody>
        </p:sp>
        <p:sp>
          <p:nvSpPr>
            <p:cNvPr id="6" name="TextBox 6"/>
            <p:cNvSpPr txBox="1"/>
            <p:nvPr/>
          </p:nvSpPr>
          <p:spPr>
            <a:xfrm>
              <a:off x="0" y="3403700"/>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7" name="TextBox 7"/>
            <p:cNvSpPr txBox="1"/>
            <p:nvPr/>
          </p:nvSpPr>
          <p:spPr>
            <a:xfrm>
              <a:off x="-232025" y="667825"/>
              <a:ext cx="11211206" cy="5677602"/>
            </a:xfrm>
            <a:prstGeom prst="rect">
              <a:avLst/>
            </a:prstGeom>
          </p:spPr>
          <p:txBody>
            <a:bodyPr lIns="0" tIns="0" rIns="0" bIns="0" rtlCol="0" anchor="t">
              <a:spAutoFit/>
            </a:bodyPr>
            <a:lstStyle/>
            <a:p>
              <a:pPr lvl="0" algn="l">
                <a:lnSpc>
                  <a:spcPts val="3750"/>
                </a:lnSpc>
                <a:spcBef>
                  <a:spcPct val="0"/>
                </a:spcBef>
              </a:pPr>
              <a:r>
                <a:rPr lang="en-US" sz="2500" u="none" strike="noStrike" dirty="0">
                  <a:solidFill>
                    <a:srgbClr val="F5F5F3"/>
                  </a:solidFill>
                  <a:latin typeface="Glacial Indifference Bold"/>
                </a:rPr>
                <a:t>• Our innovative solution is designed to make the entire process not only effortless but also enjoyable.</a:t>
              </a:r>
            </a:p>
            <a:p>
              <a:pPr lvl="0" algn="l">
                <a:lnSpc>
                  <a:spcPts val="3750"/>
                </a:lnSpc>
                <a:spcBef>
                  <a:spcPct val="0"/>
                </a:spcBef>
              </a:pPr>
              <a:r>
                <a:rPr lang="en-US" sz="2500" u="none" strike="noStrike" dirty="0">
                  <a:solidFill>
                    <a:srgbClr val="F5F5F3"/>
                  </a:solidFill>
                  <a:latin typeface="Glacial Indifference Bold"/>
                </a:rPr>
                <a:t>• Our primary goal is to make health accessible to a       large number of people with less money.</a:t>
              </a:r>
            </a:p>
            <a:p>
              <a:pPr lvl="0" algn="l">
                <a:lnSpc>
                  <a:spcPts val="3750"/>
                </a:lnSpc>
                <a:spcBef>
                  <a:spcPct val="0"/>
                </a:spcBef>
              </a:pPr>
              <a:r>
                <a:rPr lang="en-US" sz="2500" u="none" strike="noStrike" dirty="0">
                  <a:solidFill>
                    <a:srgbClr val="F5F5F3"/>
                  </a:solidFill>
                  <a:latin typeface="Glacial Indifference Bold"/>
                </a:rPr>
                <a:t>• By making some changes in their health, we believe it  can ultimately help in their productivity making them better members of the society.</a:t>
              </a:r>
            </a:p>
            <a:p>
              <a:pPr lvl="0" algn="l">
                <a:lnSpc>
                  <a:spcPts val="3750"/>
                </a:lnSpc>
                <a:spcBef>
                  <a:spcPct val="0"/>
                </a:spcBef>
              </a:pPr>
              <a:r>
                <a:rPr lang="en-US" sz="2500" u="none" strike="noStrike" dirty="0">
                  <a:solidFill>
                    <a:srgbClr val="F5F5F3"/>
                  </a:solidFill>
                  <a:latin typeface="Glacial Indifference Bold"/>
                </a:rPr>
                <a:t>• With our user-friendly calorie tracker, we've made it a breeze to keep tabs on your daily calorie consumption, all while having fun and feeling motivated on your health and fitness journey.</a:t>
              </a:r>
            </a:p>
          </p:txBody>
        </p:sp>
      </p:grpSp>
      <p:sp>
        <p:nvSpPr>
          <p:cNvPr id="8" name="Freeform 8"/>
          <p:cNvSpPr/>
          <p:nvPr/>
        </p:nvSpPr>
        <p:spPr>
          <a:xfrm rot="248256">
            <a:off x="-1001323" y="2784652"/>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pic>
        <p:nvPicPr>
          <p:cNvPr id="14" name="Picture 13">
            <a:extLst>
              <a:ext uri="{FF2B5EF4-FFF2-40B4-BE49-F238E27FC236}">
                <a16:creationId xmlns:a16="http://schemas.microsoft.com/office/drawing/2014/main" id="{072E9CCF-AA1B-6F3D-296A-C46ECA9A7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47" y="1145085"/>
            <a:ext cx="6940862" cy="80245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066801" y="4914900"/>
            <a:ext cx="6096000" cy="4593373"/>
          </a:xfrm>
          <a:prstGeom prst="rect">
            <a:avLst/>
          </a:prstGeom>
        </p:spPr>
        <p:txBody>
          <a:bodyPr wrap="square" lIns="0" tIns="0" rIns="0" bIns="0" rtlCol="0" anchor="t">
            <a:spAutoFit/>
          </a:bodyPr>
          <a:lstStyle/>
          <a:p>
            <a:pPr marL="342900" lvl="0" indent="-342900" algn="l">
              <a:lnSpc>
                <a:spcPts val="2957"/>
              </a:lnSpc>
              <a:spcBef>
                <a:spcPct val="0"/>
              </a:spcBef>
              <a:buFont typeface="Arial" panose="020B0604020202020204" pitchFamily="34" charset="0"/>
              <a:buChar char="•"/>
            </a:pPr>
            <a:r>
              <a:rPr lang="en-US" sz="2274" u="none" strike="noStrike" dirty="0">
                <a:solidFill>
                  <a:srgbClr val="F5F5F3"/>
                </a:solidFill>
                <a:latin typeface="Glacial Indifference"/>
              </a:rPr>
              <a:t>Our revenue model will be based on the </a:t>
            </a:r>
            <a:r>
              <a:rPr lang="en-US" sz="2274" b="1" u="none" strike="noStrike" dirty="0">
                <a:solidFill>
                  <a:srgbClr val="F5F5F3"/>
                </a:solidFill>
                <a:latin typeface="Glacial Indifference"/>
              </a:rPr>
              <a:t>PREMIUM SUBSCRIPTION PLAN</a:t>
            </a:r>
            <a:r>
              <a:rPr lang="en-US" sz="2274" u="none" strike="noStrike" dirty="0">
                <a:solidFill>
                  <a:srgbClr val="F5F5F3"/>
                </a:solidFill>
                <a:latin typeface="Glacial Indifference"/>
              </a:rPr>
              <a:t> which will be based on different weekly, monthly and yearly plans tailored to the person's daily preferences. </a:t>
            </a:r>
          </a:p>
          <a:p>
            <a:pPr marL="342900" lvl="0" indent="-342900" algn="l">
              <a:lnSpc>
                <a:spcPts val="2957"/>
              </a:lnSpc>
              <a:spcBef>
                <a:spcPct val="0"/>
              </a:spcBef>
              <a:buFont typeface="Arial" panose="020B0604020202020204" pitchFamily="34" charset="0"/>
              <a:buChar char="•"/>
            </a:pPr>
            <a:r>
              <a:rPr lang="en-US" sz="2274" u="none" strike="noStrike" dirty="0">
                <a:solidFill>
                  <a:srgbClr val="F5F5F3"/>
                </a:solidFill>
                <a:latin typeface="Glacial Indifference"/>
              </a:rPr>
              <a:t>We also recommend dietitians and pediatricians who practice near the user's location for our premium subscribers. Apart from that we also arrange online consultations with well qualified dietitians, pediatricians and psychologists for further enhancement of their health journey. </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
        <p:nvSpPr>
          <p:cNvPr id="12" name="AutoShape 2" descr="The 11 Best Calorie Counter Apps of 2023 - Sports Illustrated">
            <a:extLst>
              <a:ext uri="{FF2B5EF4-FFF2-40B4-BE49-F238E27FC236}">
                <a16:creationId xmlns:a16="http://schemas.microsoft.com/office/drawing/2014/main" id="{FB923E15-905C-3372-7511-7D3D38242DA4}"/>
              </a:ext>
            </a:extLst>
          </p:cNvPr>
          <p:cNvSpPr>
            <a:spLocks noChangeAspect="1" noChangeArrowheads="1"/>
          </p:cNvSpPr>
          <p:nvPr/>
        </p:nvSpPr>
        <p:spPr bwMode="auto">
          <a:xfrm>
            <a:off x="9021186" y="4991100"/>
            <a:ext cx="275213" cy="2752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The 11 Best Calorie Counter Apps of 2023 - Sports Illustrated">
            <a:extLst>
              <a:ext uri="{FF2B5EF4-FFF2-40B4-BE49-F238E27FC236}">
                <a16:creationId xmlns:a16="http://schemas.microsoft.com/office/drawing/2014/main" id="{BE67512D-D4C8-D5A6-E70E-4928D2947A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429" r="20036"/>
          <a:stretch/>
        </p:blipFill>
        <p:spPr bwMode="auto">
          <a:xfrm>
            <a:off x="9865151" y="1107130"/>
            <a:ext cx="5451049" cy="5958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4467698"/>
          </a:xfrm>
          <a:prstGeom prst="rect">
            <a:avLst/>
          </a:prstGeom>
        </p:spPr>
        <p:txBody>
          <a:bodyPr lIns="0" tIns="0" rIns="0" bIns="0" rtlCol="0" anchor="t">
            <a:spAutoFit/>
          </a:bodyPr>
          <a:lstStyle/>
          <a:p>
            <a:pPr lvl="0" algn="ctr">
              <a:lnSpc>
                <a:spcPts val="4432"/>
              </a:lnSpc>
              <a:spcBef>
                <a:spcPct val="0"/>
              </a:spcBef>
            </a:pPr>
            <a:r>
              <a:rPr lang="en-US" sz="2954" u="none" strike="noStrike" dirty="0">
                <a:solidFill>
                  <a:srgbClr val="F5F5F3"/>
                </a:solidFill>
                <a:latin typeface="Glacial Indifference Bold"/>
              </a:rPr>
              <a:t>The varying technologies used by us include</a:t>
            </a:r>
          </a:p>
          <a:p>
            <a:pPr marL="457200" lvl="0" indent="-457200" algn="ctr">
              <a:lnSpc>
                <a:spcPts val="4432"/>
              </a:lnSpc>
              <a:spcBef>
                <a:spcPct val="0"/>
              </a:spcBef>
              <a:buFont typeface="Arial" panose="020B0604020202020204" pitchFamily="34" charset="0"/>
              <a:buChar char="•"/>
            </a:pPr>
            <a:r>
              <a:rPr lang="en-US" sz="2954" u="none" strike="noStrike" dirty="0">
                <a:solidFill>
                  <a:srgbClr val="F5F5F3"/>
                </a:solidFill>
                <a:latin typeface="Glacial Indifference Bold"/>
              </a:rPr>
              <a:t>HTML</a:t>
            </a:r>
          </a:p>
          <a:p>
            <a:pPr marL="457200" lvl="0" indent="-457200" algn="ctr">
              <a:lnSpc>
                <a:spcPts val="4432"/>
              </a:lnSpc>
              <a:spcBef>
                <a:spcPct val="0"/>
              </a:spcBef>
              <a:buFont typeface="Arial" panose="020B0604020202020204" pitchFamily="34" charset="0"/>
              <a:buChar char="•"/>
            </a:pPr>
            <a:r>
              <a:rPr lang="en-US" sz="2954" u="none" strike="noStrike" dirty="0">
                <a:solidFill>
                  <a:srgbClr val="F5F5F3"/>
                </a:solidFill>
                <a:latin typeface="Glacial Indifference Bold"/>
              </a:rPr>
              <a:t>CSS </a:t>
            </a:r>
          </a:p>
          <a:p>
            <a:pPr marL="457200" lvl="0" indent="-457200" algn="ctr">
              <a:lnSpc>
                <a:spcPts val="4432"/>
              </a:lnSpc>
              <a:spcBef>
                <a:spcPct val="0"/>
              </a:spcBef>
              <a:buFont typeface="Arial" panose="020B0604020202020204" pitchFamily="34" charset="0"/>
              <a:buChar char="•"/>
            </a:pPr>
            <a:r>
              <a:rPr lang="en-US" sz="2954" u="none" strike="noStrike" dirty="0">
                <a:solidFill>
                  <a:srgbClr val="F5F5F3"/>
                </a:solidFill>
                <a:latin typeface="Glacial Indifference Bold"/>
              </a:rPr>
              <a:t>JavaScript</a:t>
            </a:r>
          </a:p>
          <a:p>
            <a:pPr marL="457200" lvl="0" indent="-457200" algn="ctr">
              <a:lnSpc>
                <a:spcPts val="4432"/>
              </a:lnSpc>
              <a:spcBef>
                <a:spcPct val="0"/>
              </a:spcBef>
              <a:buFont typeface="Arial" panose="020B0604020202020204" pitchFamily="34" charset="0"/>
              <a:buChar char="•"/>
            </a:pPr>
            <a:r>
              <a:rPr lang="en-US" sz="2954" u="none" strike="noStrike" dirty="0">
                <a:solidFill>
                  <a:srgbClr val="F5F5F3"/>
                </a:solidFill>
                <a:latin typeface="Glacial Indifference Bold"/>
              </a:rPr>
              <a:t>Python </a:t>
            </a:r>
          </a:p>
          <a:p>
            <a:pPr marL="457200" lvl="0" indent="-457200" algn="ctr">
              <a:lnSpc>
                <a:spcPts val="4432"/>
              </a:lnSpc>
              <a:spcBef>
                <a:spcPct val="0"/>
              </a:spcBef>
              <a:buFont typeface="Arial" panose="020B0604020202020204" pitchFamily="34" charset="0"/>
              <a:buChar char="•"/>
            </a:pPr>
            <a:r>
              <a:rPr lang="en-US" sz="2954" u="none" strike="noStrike" dirty="0">
                <a:solidFill>
                  <a:srgbClr val="F5F5F3"/>
                </a:solidFill>
                <a:latin typeface="Glacial Indifference Bold"/>
              </a:rPr>
              <a:t>Figma</a:t>
            </a:r>
          </a:p>
          <a:p>
            <a:pPr marL="457200" lvl="0" indent="-457200" algn="ctr">
              <a:lnSpc>
                <a:spcPts val="4432"/>
              </a:lnSpc>
              <a:spcBef>
                <a:spcPct val="0"/>
              </a:spcBef>
              <a:buFont typeface="Arial" panose="020B0604020202020204" pitchFamily="34" charset="0"/>
              <a:buChar char="•"/>
            </a:pPr>
            <a:r>
              <a:rPr lang="en-US" sz="2954" u="none" strike="noStrike" dirty="0">
                <a:solidFill>
                  <a:srgbClr val="F5F5F3"/>
                </a:solidFill>
                <a:latin typeface="Glacial Indifference Bold"/>
              </a:rPr>
              <a:t>Canva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2065365" y="3396867"/>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12" name="Group 12"/>
          <p:cNvGrpSpPr/>
          <p:nvPr/>
        </p:nvGrpSpPr>
        <p:grpSpPr>
          <a:xfrm>
            <a:off x="13634262" y="3619500"/>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2912467" y="4646564"/>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NEHA K JOSEPH</a:t>
            </a:r>
          </a:p>
        </p:txBody>
      </p:sp>
      <p:sp>
        <p:nvSpPr>
          <p:cNvPr id="22" name="TextBox 22"/>
          <p:cNvSpPr txBox="1"/>
          <p:nvPr/>
        </p:nvSpPr>
        <p:spPr>
          <a:xfrm>
            <a:off x="3131182" y="6371071"/>
            <a:ext cx="1859198" cy="296428"/>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Garet"/>
              </a:rPr>
              <a:t>22BCE7993</a:t>
            </a:r>
          </a:p>
        </p:txBody>
      </p:sp>
      <p:sp>
        <p:nvSpPr>
          <p:cNvPr id="23" name="TextBox 23"/>
          <p:cNvSpPr txBox="1"/>
          <p:nvPr/>
        </p:nvSpPr>
        <p:spPr>
          <a:xfrm>
            <a:off x="8077200" y="4646563"/>
            <a:ext cx="2687924" cy="894219"/>
          </a:xfrm>
          <a:prstGeom prst="rect">
            <a:avLst/>
          </a:prstGeom>
        </p:spPr>
        <p:txBody>
          <a:bodyPr lIns="0" tIns="0" rIns="0" bIns="0" rtlCol="0" anchor="t">
            <a:spAutoFit/>
          </a:bodyPr>
          <a:lstStyle/>
          <a:p>
            <a:pPr marL="0" lvl="0" indent="0" algn="ctr">
              <a:lnSpc>
                <a:spcPts val="3410"/>
              </a:lnSpc>
            </a:pPr>
            <a:r>
              <a:rPr lang="en-US" sz="3410" dirty="0">
                <a:solidFill>
                  <a:srgbClr val="FFBD59"/>
                </a:solidFill>
                <a:latin typeface="Garet Bold"/>
              </a:rPr>
              <a:t>ANSHIKA SINGH</a:t>
            </a:r>
          </a:p>
        </p:txBody>
      </p:sp>
      <p:sp>
        <p:nvSpPr>
          <p:cNvPr id="24" name="TextBox 24"/>
          <p:cNvSpPr txBox="1"/>
          <p:nvPr/>
        </p:nvSpPr>
        <p:spPr>
          <a:xfrm>
            <a:off x="8763000" y="6371071"/>
            <a:ext cx="2489030"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22BCE8512</a:t>
            </a:r>
          </a:p>
        </p:txBody>
      </p:sp>
      <p:sp>
        <p:nvSpPr>
          <p:cNvPr id="25" name="TextBox 25"/>
          <p:cNvSpPr txBox="1"/>
          <p:nvPr/>
        </p:nvSpPr>
        <p:spPr>
          <a:xfrm>
            <a:off x="14108615" y="4693639"/>
            <a:ext cx="2586320" cy="894219"/>
          </a:xfrm>
          <a:prstGeom prst="rect">
            <a:avLst/>
          </a:prstGeom>
        </p:spPr>
        <p:txBody>
          <a:bodyPr wrap="square" lIns="0" tIns="0" rIns="0" bIns="0" rtlCol="0" anchor="t">
            <a:spAutoFit/>
          </a:bodyPr>
          <a:lstStyle/>
          <a:p>
            <a:pPr marL="0" lvl="0" indent="0" algn="ctr">
              <a:lnSpc>
                <a:spcPts val="3410"/>
              </a:lnSpc>
            </a:pPr>
            <a:r>
              <a:rPr lang="en-US" sz="3410" dirty="0">
                <a:solidFill>
                  <a:srgbClr val="FFBD59"/>
                </a:solidFill>
                <a:latin typeface="Garet Bold"/>
              </a:rPr>
              <a:t>MEGHANA V PATIL</a:t>
            </a:r>
          </a:p>
        </p:txBody>
      </p:sp>
      <p:sp>
        <p:nvSpPr>
          <p:cNvPr id="27" name="TextBox 27"/>
          <p:cNvSpPr txBox="1"/>
          <p:nvPr/>
        </p:nvSpPr>
        <p:spPr>
          <a:xfrm>
            <a:off x="14602088" y="6380583"/>
            <a:ext cx="1859198"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22BCE9123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D99E9735C66144B855EBA6A33FFB42" ma:contentTypeVersion="3" ma:contentTypeDescription="Create a new document." ma:contentTypeScope="" ma:versionID="fbeb91306e69f1058607163bf3d27b43">
  <xsd:schema xmlns:xsd="http://www.w3.org/2001/XMLSchema" xmlns:xs="http://www.w3.org/2001/XMLSchema" xmlns:p="http://schemas.microsoft.com/office/2006/metadata/properties" xmlns:ns3="ccbb3394-697e-4f4b-afaf-7ed04194b660" targetNamespace="http://schemas.microsoft.com/office/2006/metadata/properties" ma:root="true" ma:fieldsID="58e5dff4d16047ba1c9f23a84493db77" ns3:_="">
    <xsd:import namespace="ccbb3394-697e-4f4b-afaf-7ed04194b660"/>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b3394-697e-4f4b-afaf-7ed04194b6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7DEFDC-40C1-444A-B105-DFDE689EAA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b3394-697e-4f4b-afaf-7ed04194b6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B2040A-7A32-492E-9148-4989E5078749}">
  <ds:schemaRefs>
    <ds:schemaRef ds:uri="http://schemas.microsoft.com/sharepoint/v3/contenttype/forms"/>
  </ds:schemaRefs>
</ds:datastoreItem>
</file>

<file path=customXml/itemProps3.xml><?xml version="1.0" encoding="utf-8"?>
<ds:datastoreItem xmlns:ds="http://schemas.openxmlformats.org/officeDocument/2006/customXml" ds:itemID="{59F4414A-8AEE-4DB0-A8B3-27BEE21F0D21}">
  <ds:schemaRefs>
    <ds:schemaRef ds:uri="http://schemas.microsoft.com/office/2006/documentManagement/types"/>
    <ds:schemaRef ds:uri="http://purl.org/dc/terms/"/>
    <ds:schemaRef ds:uri="http://www.w3.org/XML/1998/namespace"/>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ccbb3394-697e-4f4b-afaf-7ed04194b660"/>
  </ds:schemaRefs>
</ds:datastoreItem>
</file>

<file path=docProps/app.xml><?xml version="1.0" encoding="utf-8"?>
<Properties xmlns="http://schemas.openxmlformats.org/officeDocument/2006/extended-properties" xmlns:vt="http://schemas.openxmlformats.org/officeDocument/2006/docPropsVTypes">
  <TotalTime>94</TotalTime>
  <Words>474</Words>
  <Application>Microsoft Office PowerPoint</Application>
  <PresentationFormat>Custom</PresentationFormat>
  <Paragraphs>54</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Garet</vt:lpstr>
      <vt:lpstr>Calibri</vt:lpstr>
      <vt:lpstr>Arial</vt:lpstr>
      <vt:lpstr>Poppins</vt:lpstr>
      <vt:lpstr>Mont Bold</vt:lpstr>
      <vt:lpstr>Glacial Indifference</vt:lpstr>
      <vt:lpstr>Glacial Indifference Bold</vt:lpstr>
      <vt:lpstr>Blinker</vt:lpstr>
      <vt:lpstr>Garet Bold</vt:lpstr>
      <vt:lpstr>League Spartan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Meghana</dc:creator>
  <cp:lastModifiedBy>MEGHANA V PATIL</cp:lastModifiedBy>
  <cp:revision>13</cp:revision>
  <dcterms:created xsi:type="dcterms:W3CDTF">2006-08-16T00:00:00Z</dcterms:created>
  <dcterms:modified xsi:type="dcterms:W3CDTF">2023-10-28T06:30:27Z</dcterms:modified>
  <dc:identifier>DAFxrxF-qp8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0x010100E6D99E9735C66144B855EBA6A33FFB42</vt:lpwstr>
  </property>
</Properties>
</file>